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37" autoAdjust="0"/>
    <p:restoredTop sz="99781" autoAdjust="0"/>
  </p:normalViewPr>
  <p:slideViewPr>
    <p:cSldViewPr snapToGrid="0" snapToObjects="1">
      <p:cViewPr varScale="1">
        <p:scale>
          <a:sx n="112" d="100"/>
          <a:sy n="112" d="100"/>
        </p:scale>
        <p:origin x="-150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8FB210-2F28-5D43-A402-38FA1690BA14}"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E519C7-C17F-EB4F-A99A-C31C083E1ED1}" type="slidenum">
              <a:rPr lang="en-US" smtClean="0"/>
              <a:t>‹#›</a:t>
            </a:fld>
            <a:endParaRPr lang="en-US"/>
          </a:p>
        </p:txBody>
      </p:sp>
    </p:spTree>
    <p:extLst>
      <p:ext uri="{BB962C8B-B14F-4D97-AF65-F5344CB8AC3E}">
        <p14:creationId xmlns:p14="http://schemas.microsoft.com/office/powerpoint/2010/main" val="1402346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FB210-2F28-5D43-A402-38FA1690BA14}"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E519C7-C17F-EB4F-A99A-C31C083E1ED1}" type="slidenum">
              <a:rPr lang="en-US" smtClean="0"/>
              <a:t>‹#›</a:t>
            </a:fld>
            <a:endParaRPr lang="en-US"/>
          </a:p>
        </p:txBody>
      </p:sp>
    </p:spTree>
    <p:extLst>
      <p:ext uri="{BB962C8B-B14F-4D97-AF65-F5344CB8AC3E}">
        <p14:creationId xmlns:p14="http://schemas.microsoft.com/office/powerpoint/2010/main" val="2879401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FB210-2F28-5D43-A402-38FA1690BA14}"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E519C7-C17F-EB4F-A99A-C31C083E1ED1}" type="slidenum">
              <a:rPr lang="en-US" smtClean="0"/>
              <a:t>‹#›</a:t>
            </a:fld>
            <a:endParaRPr lang="en-US"/>
          </a:p>
        </p:txBody>
      </p:sp>
    </p:spTree>
    <p:extLst>
      <p:ext uri="{BB962C8B-B14F-4D97-AF65-F5344CB8AC3E}">
        <p14:creationId xmlns:p14="http://schemas.microsoft.com/office/powerpoint/2010/main" val="37952465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8FB210-2F28-5D43-A402-38FA1690BA14}"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E519C7-C17F-EB4F-A99A-C31C083E1ED1}" type="slidenum">
              <a:rPr lang="en-US" smtClean="0"/>
              <a:t>‹#›</a:t>
            </a:fld>
            <a:endParaRPr lang="en-US"/>
          </a:p>
        </p:txBody>
      </p:sp>
    </p:spTree>
    <p:extLst>
      <p:ext uri="{BB962C8B-B14F-4D97-AF65-F5344CB8AC3E}">
        <p14:creationId xmlns:p14="http://schemas.microsoft.com/office/powerpoint/2010/main" val="2822881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8FB210-2F28-5D43-A402-38FA1690BA14}"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E519C7-C17F-EB4F-A99A-C31C083E1ED1}" type="slidenum">
              <a:rPr lang="en-US" smtClean="0"/>
              <a:t>‹#›</a:t>
            </a:fld>
            <a:endParaRPr lang="en-US"/>
          </a:p>
        </p:txBody>
      </p:sp>
    </p:spTree>
    <p:extLst>
      <p:ext uri="{BB962C8B-B14F-4D97-AF65-F5344CB8AC3E}">
        <p14:creationId xmlns:p14="http://schemas.microsoft.com/office/powerpoint/2010/main" val="378174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8FB210-2F28-5D43-A402-38FA1690BA14}"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E519C7-C17F-EB4F-A99A-C31C083E1ED1}" type="slidenum">
              <a:rPr lang="en-US" smtClean="0"/>
              <a:t>‹#›</a:t>
            </a:fld>
            <a:endParaRPr lang="en-US"/>
          </a:p>
        </p:txBody>
      </p:sp>
    </p:spTree>
    <p:extLst>
      <p:ext uri="{BB962C8B-B14F-4D97-AF65-F5344CB8AC3E}">
        <p14:creationId xmlns:p14="http://schemas.microsoft.com/office/powerpoint/2010/main" val="4098710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8FB210-2F28-5D43-A402-38FA1690BA14}"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E519C7-C17F-EB4F-A99A-C31C083E1ED1}" type="slidenum">
              <a:rPr lang="en-US" smtClean="0"/>
              <a:t>‹#›</a:t>
            </a:fld>
            <a:endParaRPr lang="en-US"/>
          </a:p>
        </p:txBody>
      </p:sp>
    </p:spTree>
    <p:extLst>
      <p:ext uri="{BB962C8B-B14F-4D97-AF65-F5344CB8AC3E}">
        <p14:creationId xmlns:p14="http://schemas.microsoft.com/office/powerpoint/2010/main" val="1204946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8FB210-2F28-5D43-A402-38FA1690BA14}"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E519C7-C17F-EB4F-A99A-C31C083E1ED1}" type="slidenum">
              <a:rPr lang="en-US" smtClean="0"/>
              <a:t>‹#›</a:t>
            </a:fld>
            <a:endParaRPr lang="en-US"/>
          </a:p>
        </p:txBody>
      </p:sp>
    </p:spTree>
    <p:extLst>
      <p:ext uri="{BB962C8B-B14F-4D97-AF65-F5344CB8AC3E}">
        <p14:creationId xmlns:p14="http://schemas.microsoft.com/office/powerpoint/2010/main" val="3011199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FB210-2F28-5D43-A402-38FA1690BA14}"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E519C7-C17F-EB4F-A99A-C31C083E1ED1}" type="slidenum">
              <a:rPr lang="en-US" smtClean="0"/>
              <a:t>‹#›</a:t>
            </a:fld>
            <a:endParaRPr lang="en-US"/>
          </a:p>
        </p:txBody>
      </p:sp>
    </p:spTree>
    <p:extLst>
      <p:ext uri="{BB962C8B-B14F-4D97-AF65-F5344CB8AC3E}">
        <p14:creationId xmlns:p14="http://schemas.microsoft.com/office/powerpoint/2010/main" val="2501413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FB210-2F28-5D43-A402-38FA1690BA14}"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E519C7-C17F-EB4F-A99A-C31C083E1ED1}" type="slidenum">
              <a:rPr lang="en-US" smtClean="0"/>
              <a:t>‹#›</a:t>
            </a:fld>
            <a:endParaRPr lang="en-US"/>
          </a:p>
        </p:txBody>
      </p:sp>
    </p:spTree>
    <p:extLst>
      <p:ext uri="{BB962C8B-B14F-4D97-AF65-F5344CB8AC3E}">
        <p14:creationId xmlns:p14="http://schemas.microsoft.com/office/powerpoint/2010/main" val="3074407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8FB210-2F28-5D43-A402-38FA1690BA14}"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E519C7-C17F-EB4F-A99A-C31C083E1ED1}" type="slidenum">
              <a:rPr lang="en-US" smtClean="0"/>
              <a:t>‹#›</a:t>
            </a:fld>
            <a:endParaRPr lang="en-US"/>
          </a:p>
        </p:txBody>
      </p:sp>
    </p:spTree>
    <p:extLst>
      <p:ext uri="{BB962C8B-B14F-4D97-AF65-F5344CB8AC3E}">
        <p14:creationId xmlns:p14="http://schemas.microsoft.com/office/powerpoint/2010/main" val="3776070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8FB210-2F28-5D43-A402-38FA1690BA14}"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519C7-C17F-EB4F-A99A-C31C083E1ED1}" type="slidenum">
              <a:rPr lang="en-US" smtClean="0"/>
              <a:t>‹#›</a:t>
            </a:fld>
            <a:endParaRPr lang="en-US"/>
          </a:p>
        </p:txBody>
      </p:sp>
    </p:spTree>
    <p:extLst>
      <p:ext uri="{BB962C8B-B14F-4D97-AF65-F5344CB8AC3E}">
        <p14:creationId xmlns:p14="http://schemas.microsoft.com/office/powerpoint/2010/main" val="23541165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8013" y="162983"/>
            <a:ext cx="8715375" cy="63500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sz="2000" b="1" dirty="0" smtClean="0">
                <a:solidFill>
                  <a:srgbClr val="000000"/>
                </a:solidFill>
              </a:rPr>
              <a:t>NEW Articulation Agreement request </a:t>
            </a:r>
            <a:r>
              <a:rPr lang="en-US" sz="2000" dirty="0" smtClean="0">
                <a:solidFill>
                  <a:srgbClr val="000000"/>
                </a:solidFill>
              </a:rPr>
              <a:t>is Initiated by High School Staff (HS), Manager of Educational Partnerships (MEP), or Linkages Specialist (LS)</a:t>
            </a:r>
            <a:endParaRPr lang="en-US" sz="2000" dirty="0">
              <a:solidFill>
                <a:srgbClr val="000000"/>
              </a:solidFill>
            </a:endParaRPr>
          </a:p>
        </p:txBody>
      </p:sp>
      <p:sp>
        <p:nvSpPr>
          <p:cNvPr id="6" name="Down Arrow 5"/>
          <p:cNvSpPr/>
          <p:nvPr/>
        </p:nvSpPr>
        <p:spPr>
          <a:xfrm>
            <a:off x="936625" y="968375"/>
            <a:ext cx="523875" cy="45720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222248" y="1598295"/>
            <a:ext cx="2301875" cy="356616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tabLst>
                <a:tab pos="287338" algn="l"/>
              </a:tabLst>
            </a:pPr>
            <a:r>
              <a:rPr lang="en-US" dirty="0" smtClean="0">
                <a:solidFill>
                  <a:schemeClr val="tx1"/>
                </a:solidFill>
              </a:rPr>
              <a:t>Forward request form to HS. HS</a:t>
            </a:r>
            <a:r>
              <a:rPr lang="en-US" dirty="0">
                <a:solidFill>
                  <a:schemeClr val="tx1"/>
                </a:solidFill>
              </a:rPr>
              <a:t> </a:t>
            </a:r>
            <a:r>
              <a:rPr lang="en-US" dirty="0" smtClean="0">
                <a:solidFill>
                  <a:schemeClr val="tx1"/>
                </a:solidFill>
              </a:rPr>
              <a:t>completes “Course Equivalency Request” Part I form and returns it to  MEP. </a:t>
            </a:r>
          </a:p>
          <a:p>
            <a:pPr algn="ctr">
              <a:tabLst>
                <a:tab pos="287338" algn="l"/>
              </a:tabLst>
            </a:pPr>
            <a:r>
              <a:rPr lang="en-US" dirty="0" smtClean="0">
                <a:solidFill>
                  <a:schemeClr val="tx1"/>
                </a:solidFill>
              </a:rPr>
              <a:t>MEP forwards Part I, Part II, and Part III to QCC Faculty Coordinator to complete (Cc the Department Dean)</a:t>
            </a:r>
          </a:p>
          <a:p>
            <a:pPr algn="ctr">
              <a:tabLst>
                <a:tab pos="287338" algn="l"/>
              </a:tabLst>
            </a:pPr>
            <a:r>
              <a:rPr lang="en-US" dirty="0" smtClean="0">
                <a:solidFill>
                  <a:schemeClr val="tx1"/>
                </a:solidFill>
              </a:rPr>
              <a:t>Return to MEP.</a:t>
            </a:r>
          </a:p>
        </p:txBody>
      </p:sp>
      <p:sp>
        <p:nvSpPr>
          <p:cNvPr id="8" name="Right Arrow 7"/>
          <p:cNvSpPr/>
          <p:nvPr/>
        </p:nvSpPr>
        <p:spPr>
          <a:xfrm>
            <a:off x="2682875" y="2714625"/>
            <a:ext cx="523875" cy="66675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p:nvSpPr>
        <p:spPr>
          <a:xfrm>
            <a:off x="3249612" y="2085471"/>
            <a:ext cx="2301875" cy="329184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MEP forwards completed forms to the LS for processing. LS ensures information is adequate, logs information into the tracking database. LS sends Part I, II, III to Dean for signed approval</a:t>
            </a:r>
            <a:endParaRPr lang="en-US" dirty="0">
              <a:solidFill>
                <a:schemeClr val="tx1"/>
              </a:solidFill>
            </a:endParaRPr>
          </a:p>
        </p:txBody>
      </p:sp>
      <p:sp>
        <p:nvSpPr>
          <p:cNvPr id="12" name="Rectangle 11"/>
          <p:cNvSpPr/>
          <p:nvPr/>
        </p:nvSpPr>
        <p:spPr>
          <a:xfrm>
            <a:off x="4667249" y="1287992"/>
            <a:ext cx="111125" cy="73152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ight Arrow 12"/>
          <p:cNvSpPr/>
          <p:nvPr/>
        </p:nvSpPr>
        <p:spPr>
          <a:xfrm>
            <a:off x="4667251" y="1071562"/>
            <a:ext cx="1365250" cy="333375"/>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6032501" y="1038168"/>
            <a:ext cx="2905125" cy="164592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solidFill>
                  <a:srgbClr val="000000"/>
                </a:solidFill>
              </a:rPr>
              <a:t>NOT APPROVED: Linkages Specialist contacts HS and forwards Dean’s comments and reasons for disapproval to allow for changes leading to approval</a:t>
            </a:r>
            <a:endParaRPr lang="en-US" dirty="0">
              <a:solidFill>
                <a:srgbClr val="000000"/>
              </a:solidFill>
            </a:endParaRPr>
          </a:p>
        </p:txBody>
      </p:sp>
      <p:sp>
        <p:nvSpPr>
          <p:cNvPr id="15" name="Right Arrow 14"/>
          <p:cNvSpPr/>
          <p:nvPr/>
        </p:nvSpPr>
        <p:spPr>
          <a:xfrm>
            <a:off x="5613010" y="3665432"/>
            <a:ext cx="777875" cy="34925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6421437" y="3047999"/>
            <a:ext cx="2516188" cy="365760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sz="2000" dirty="0" smtClean="0">
                <a:solidFill>
                  <a:srgbClr val="000000"/>
                </a:solidFill>
              </a:rPr>
              <a:t>APPROVED: </a:t>
            </a:r>
            <a:r>
              <a:rPr lang="en-US" sz="2000" dirty="0">
                <a:solidFill>
                  <a:srgbClr val="000000"/>
                </a:solidFill>
              </a:rPr>
              <a:t>“Articulation Agreement” (Part IV form) </a:t>
            </a:r>
            <a:r>
              <a:rPr lang="en-US" sz="2000" dirty="0" smtClean="0">
                <a:solidFill>
                  <a:srgbClr val="000000"/>
                </a:solidFill>
              </a:rPr>
              <a:t>is created by MEP. Dean signs the Agreement. Linkage Specialist emails or delivers “Articulation Agreement” (Part IV form) to HS for Signature</a:t>
            </a:r>
            <a:endParaRPr lang="en-US" sz="2000" dirty="0">
              <a:solidFill>
                <a:srgbClr val="000000"/>
              </a:solidFill>
            </a:endParaRPr>
          </a:p>
        </p:txBody>
      </p:sp>
      <p:sp>
        <p:nvSpPr>
          <p:cNvPr id="17" name="Left Arrow 16"/>
          <p:cNvSpPr/>
          <p:nvPr/>
        </p:nvSpPr>
        <p:spPr>
          <a:xfrm>
            <a:off x="4888442" y="5969000"/>
            <a:ext cx="1095376" cy="412750"/>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698498" y="5611283"/>
            <a:ext cx="3651250"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rgbClr val="000000"/>
                </a:solidFill>
              </a:rPr>
              <a:t>Review in three years.</a:t>
            </a:r>
            <a:endParaRPr lang="en-US" sz="2800" dirty="0">
              <a:solidFill>
                <a:srgbClr val="000000"/>
              </a:solidFill>
            </a:endParaRPr>
          </a:p>
        </p:txBody>
      </p:sp>
      <p:sp>
        <p:nvSpPr>
          <p:cNvPr id="20" name="Left Arrow 19"/>
          <p:cNvSpPr/>
          <p:nvPr/>
        </p:nvSpPr>
        <p:spPr>
          <a:xfrm rot="19449131">
            <a:off x="5537005" y="1966408"/>
            <a:ext cx="436563" cy="238126"/>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22272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139</TotalTime>
  <Words>177</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Harvard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Stempler</dc:creator>
  <cp:lastModifiedBy>Network Services</cp:lastModifiedBy>
  <cp:revision>18</cp:revision>
  <dcterms:created xsi:type="dcterms:W3CDTF">2013-06-25T19:00:43Z</dcterms:created>
  <dcterms:modified xsi:type="dcterms:W3CDTF">2013-08-30T18:02:09Z</dcterms:modified>
</cp:coreProperties>
</file>