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6"/>
  </p:notesMasterIdLst>
  <p:sldIdLst>
    <p:sldId id="256" r:id="rId2"/>
    <p:sldId id="270" r:id="rId3"/>
    <p:sldId id="263" r:id="rId4"/>
    <p:sldId id="259" r:id="rId5"/>
    <p:sldId id="257" r:id="rId6"/>
    <p:sldId id="267" r:id="rId7"/>
    <p:sldId id="269" r:id="rId8"/>
    <p:sldId id="264" r:id="rId9"/>
    <p:sldId id="258" r:id="rId10"/>
    <p:sldId id="260" r:id="rId11"/>
    <p:sldId id="262" r:id="rId12"/>
    <p:sldId id="265" r:id="rId13"/>
    <p:sldId id="266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66"/>
    <p:restoredTop sz="94755"/>
  </p:normalViewPr>
  <p:slideViewPr>
    <p:cSldViewPr snapToGrid="0" snapToObjects="1">
      <p:cViewPr varScale="1">
        <p:scale>
          <a:sx n="92" d="100"/>
          <a:sy n="92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ADB0B0-9E3B-4DCE-A1FF-21039D3208C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32B0560-0167-4ECC-B660-3AD1F17FF334}">
      <dgm:prSet/>
      <dgm:spPr/>
      <dgm:t>
        <a:bodyPr/>
        <a:lstStyle/>
        <a:p>
          <a:r>
            <a:rPr lang="en-US" b="1" dirty="0" err="1"/>
            <a:t>FreePik.com</a:t>
          </a:r>
          <a:r>
            <a:rPr lang="en-US" b="1" dirty="0"/>
            <a:t> </a:t>
          </a:r>
          <a:r>
            <a:rPr lang="en-US" dirty="0"/>
            <a:t>for high resolution vector images; sort for free (don’t forget attribution)</a:t>
          </a:r>
        </a:p>
      </dgm:t>
    </dgm:pt>
    <dgm:pt modelId="{6E92DB62-6CD2-4970-993B-67482A91DAF1}" type="parTrans" cxnId="{9E8D0BEB-EEE5-4BAB-B007-2550FDC5EA8F}">
      <dgm:prSet/>
      <dgm:spPr/>
      <dgm:t>
        <a:bodyPr/>
        <a:lstStyle/>
        <a:p>
          <a:endParaRPr lang="en-US"/>
        </a:p>
      </dgm:t>
    </dgm:pt>
    <dgm:pt modelId="{2C88958A-A620-49DD-904A-EEBF5A77BAA2}" type="sibTrans" cxnId="{9E8D0BEB-EEE5-4BAB-B007-2550FDC5EA8F}">
      <dgm:prSet/>
      <dgm:spPr/>
      <dgm:t>
        <a:bodyPr/>
        <a:lstStyle/>
        <a:p>
          <a:endParaRPr lang="en-US"/>
        </a:p>
      </dgm:t>
    </dgm:pt>
    <dgm:pt modelId="{7FA47CC9-978F-4C74-8D3E-35DEFB080CE7}">
      <dgm:prSet/>
      <dgm:spPr/>
      <dgm:t>
        <a:bodyPr/>
        <a:lstStyle/>
        <a:p>
          <a:r>
            <a:rPr lang="en-US" b="1" dirty="0" err="1"/>
            <a:t>Bensound.com</a:t>
          </a:r>
          <a:r>
            <a:rPr lang="en-US" b="1" dirty="0"/>
            <a:t> </a:t>
          </a:r>
          <a:r>
            <a:rPr lang="en-US" dirty="0"/>
            <a:t>for royalty free stock music</a:t>
          </a:r>
        </a:p>
      </dgm:t>
    </dgm:pt>
    <dgm:pt modelId="{BB487B3F-8F2D-47A7-A7F4-361839636A66}" type="parTrans" cxnId="{9676EC15-A26E-44E2-A064-FE72BAC8E2CF}">
      <dgm:prSet/>
      <dgm:spPr/>
      <dgm:t>
        <a:bodyPr/>
        <a:lstStyle/>
        <a:p>
          <a:endParaRPr lang="en-US"/>
        </a:p>
      </dgm:t>
    </dgm:pt>
    <dgm:pt modelId="{2E36C2BB-F967-4C89-99E5-296524981667}" type="sibTrans" cxnId="{9676EC15-A26E-44E2-A064-FE72BAC8E2CF}">
      <dgm:prSet/>
      <dgm:spPr/>
      <dgm:t>
        <a:bodyPr/>
        <a:lstStyle/>
        <a:p>
          <a:endParaRPr lang="en-US"/>
        </a:p>
      </dgm:t>
    </dgm:pt>
    <dgm:pt modelId="{DB916BF8-D822-F14B-B0D6-917B8AC1F475}" type="pres">
      <dgm:prSet presAssocID="{27ADB0B0-9E3B-4DCE-A1FF-21039D3208C9}" presName="linear" presStyleCnt="0">
        <dgm:presLayoutVars>
          <dgm:animLvl val="lvl"/>
          <dgm:resizeHandles val="exact"/>
        </dgm:presLayoutVars>
      </dgm:prSet>
      <dgm:spPr/>
    </dgm:pt>
    <dgm:pt modelId="{6C5F66D8-3F5D-A44F-96EF-03FE3E4FF30E}" type="pres">
      <dgm:prSet presAssocID="{232B0560-0167-4ECC-B660-3AD1F17FF33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7DE1603-88F5-DA4F-BAAE-66A3FC9713B7}" type="pres">
      <dgm:prSet presAssocID="{2C88958A-A620-49DD-904A-EEBF5A77BAA2}" presName="spacer" presStyleCnt="0"/>
      <dgm:spPr/>
    </dgm:pt>
    <dgm:pt modelId="{C09B2075-FA46-0849-B92D-58DC17486A76}" type="pres">
      <dgm:prSet presAssocID="{7FA47CC9-978F-4C74-8D3E-35DEFB080CE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676EC15-A26E-44E2-A064-FE72BAC8E2CF}" srcId="{27ADB0B0-9E3B-4DCE-A1FF-21039D3208C9}" destId="{7FA47CC9-978F-4C74-8D3E-35DEFB080CE7}" srcOrd="1" destOrd="0" parTransId="{BB487B3F-8F2D-47A7-A7F4-361839636A66}" sibTransId="{2E36C2BB-F967-4C89-99E5-296524981667}"/>
    <dgm:cxn modelId="{7B36C226-ADF6-D04A-AE19-CD7D5C6FA496}" type="presOf" srcId="{232B0560-0167-4ECC-B660-3AD1F17FF334}" destId="{6C5F66D8-3F5D-A44F-96EF-03FE3E4FF30E}" srcOrd="0" destOrd="0" presId="urn:microsoft.com/office/officeart/2005/8/layout/vList2"/>
    <dgm:cxn modelId="{76F45D59-5D63-F447-8396-B6A02C10C516}" type="presOf" srcId="{27ADB0B0-9E3B-4DCE-A1FF-21039D3208C9}" destId="{DB916BF8-D822-F14B-B0D6-917B8AC1F475}" srcOrd="0" destOrd="0" presId="urn:microsoft.com/office/officeart/2005/8/layout/vList2"/>
    <dgm:cxn modelId="{222A9EA2-E3A4-B740-9D38-4AD545C90268}" type="presOf" srcId="{7FA47CC9-978F-4C74-8D3E-35DEFB080CE7}" destId="{C09B2075-FA46-0849-B92D-58DC17486A76}" srcOrd="0" destOrd="0" presId="urn:microsoft.com/office/officeart/2005/8/layout/vList2"/>
    <dgm:cxn modelId="{9E8D0BEB-EEE5-4BAB-B007-2550FDC5EA8F}" srcId="{27ADB0B0-9E3B-4DCE-A1FF-21039D3208C9}" destId="{232B0560-0167-4ECC-B660-3AD1F17FF334}" srcOrd="0" destOrd="0" parTransId="{6E92DB62-6CD2-4970-993B-67482A91DAF1}" sibTransId="{2C88958A-A620-49DD-904A-EEBF5A77BAA2}"/>
    <dgm:cxn modelId="{5829752E-BC2B-4A4B-A00B-E16A40B4052E}" type="presParOf" srcId="{DB916BF8-D822-F14B-B0D6-917B8AC1F475}" destId="{6C5F66D8-3F5D-A44F-96EF-03FE3E4FF30E}" srcOrd="0" destOrd="0" presId="urn:microsoft.com/office/officeart/2005/8/layout/vList2"/>
    <dgm:cxn modelId="{CDF4DCEE-C244-1947-9E21-F3225080104C}" type="presParOf" srcId="{DB916BF8-D822-F14B-B0D6-917B8AC1F475}" destId="{07DE1603-88F5-DA4F-BAAE-66A3FC9713B7}" srcOrd="1" destOrd="0" presId="urn:microsoft.com/office/officeart/2005/8/layout/vList2"/>
    <dgm:cxn modelId="{41F2FD28-BD2E-A047-8973-CA72B4B0EA23}" type="presParOf" srcId="{DB916BF8-D822-F14B-B0D6-917B8AC1F475}" destId="{C09B2075-FA46-0849-B92D-58DC17486A7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F66D8-3F5D-A44F-96EF-03FE3E4FF30E}">
      <dsp:nvSpPr>
        <dsp:cNvPr id="0" name=""/>
        <dsp:cNvSpPr/>
      </dsp:nvSpPr>
      <dsp:spPr>
        <a:xfrm>
          <a:off x="0" y="58176"/>
          <a:ext cx="6797675" cy="27120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/>
            <a:t>FreePik.com</a:t>
          </a:r>
          <a:r>
            <a:rPr lang="en-US" sz="3800" b="1" kern="1200" dirty="0"/>
            <a:t> </a:t>
          </a:r>
          <a:r>
            <a:rPr lang="en-US" sz="3800" kern="1200" dirty="0"/>
            <a:t>for high resolution vector images; sort for free (don’t forget attribution)</a:t>
          </a:r>
        </a:p>
      </dsp:txBody>
      <dsp:txXfrm>
        <a:off x="132392" y="190568"/>
        <a:ext cx="6532891" cy="2447275"/>
      </dsp:txXfrm>
    </dsp:sp>
    <dsp:sp modelId="{C09B2075-FA46-0849-B92D-58DC17486A76}">
      <dsp:nvSpPr>
        <dsp:cNvPr id="0" name=""/>
        <dsp:cNvSpPr/>
      </dsp:nvSpPr>
      <dsp:spPr>
        <a:xfrm>
          <a:off x="0" y="2879676"/>
          <a:ext cx="6797675" cy="2712059"/>
        </a:xfrm>
        <a:prstGeom prst="roundRect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/>
            <a:t>Bensound.com</a:t>
          </a:r>
          <a:r>
            <a:rPr lang="en-US" sz="3800" b="1" kern="1200" dirty="0"/>
            <a:t> </a:t>
          </a:r>
          <a:r>
            <a:rPr lang="en-US" sz="3800" kern="1200" dirty="0"/>
            <a:t>for royalty free stock music</a:t>
          </a:r>
        </a:p>
      </dsp:txBody>
      <dsp:txXfrm>
        <a:off x="132392" y="3012068"/>
        <a:ext cx="6532891" cy="2447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6T15:08:52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856 403 24575,'70'0'0,"20"0"0,-34 0 0,3 0-1422,14 0 0,1 0 1422,-7 0 0,1 0 0,23 0 0,0 0 0,-29 0 0,0 0 0,26 2 0,2-4 0,-21-10 0,-2-1 0,7 10 0,3 0-702,14-9 1,1-1 701,-15 5 0,0 3 0,8 4 0,0-1 0,-11-4 0,-2 0 0,2 5 0,-1 2 52,-14-1 1,1 0-53,12 0 0,-1 0 0,29 0 0,-45 0 0,1 0 0,40 0-99,-13 0 99,-15 9 1260,-17 2-1260,-11 9 1831,-9-1-1831,-3 0 1026,-1 0-1026,-6-1 124,7-7-124,-10 5 0,0-5 0,0 7 0,1-8 0,-1 6 0,-8-6 0,-9-1 0,-46-1 0,-48-8 0,36 0 0,-6 0-1173,-26 0 1,-4 0 1172,6 0 0,-1 0 0,19 0 0,-2 0 0,2 0 0,-19 0 0,1 0 0,21 0 0,-3 0 0,3 0 0,-22 0 0,1 0 0,-8 0 0,-1 0 0,1 0 0,3 0 0,16 0 0,1 0-552,1 0 1,1 0 551,7 1 0,2-2 0,5-4 0,2-1-331,2 0 1,-1-1 330,-1-5 0,3-1 0,-33-11 0,32 11 0,2 1 0,-17 0 0,-9-9 0,24 19 2117,-9-18-2117,21 17 1196,-9-7-1196,0 10 796,8 0-796,-8 0 0,12 0 0,-12 0 0,18 0 0,-15 0 0,28 0 0,-8 0 0,11 0 0,-10 0 0,7 0 0,-7 0 0,10 0 0,0 0 0,-1 0 0,1 8 0,8 2 0,3 7 0,7 1 0,0 10 0,0-7 0,0 17 0,0-8 0,0 1 0,29 8 0,21-15 0,33 9 0,13-9-909,-13-16 1,1-3 908,-27 1 0,0-1 0,41-4 0,3-2 0,-33 1 0,-1 0 0,16 0 0,2 0 0,-2 0 0,1 0 0,1 0 0,-2 0 0,-7 0 0,-1 0 0,0 0 0,-3 0-405,-13 0 1,-3 0 404,0 0 0,-1 0 0,42 0-63,-14 9 63,-16-6 0,-15 15 0,-12-15 1732,-9 14-1732,-3-15 884,-10 6-884,0 0 73,0-6-73,0 6 0,-15-8 0,-29-32 0,-19 4 0,4-7 0,-4-2-780,-39-13 780,33 13 0,-2-1 0,-3 5 0,0 1 0,4 0 0,0-1 0,-11-5 0,0 1 0,12 12 0,1-1 0,-7-12 0,-1 1 0,9 16 0,1 1 0,-2-10 0,0 1 0,-33 3 0,15-7 0,16 12 0,11 9 0,10-5 0,3 15 0,18 1 780,2 21-780,25 9 0,-3 12 0,35-9 0,-14 6 0,16-6 0,1 0 0,-9-2 0,20-9 0,-19 0 0,7 0 0,-10-1 0,-1-9 0,-10 6 0,-2-15 0,-10 6 0,-7 0 0,-28 2 0,-47 0 0,-33 10-1153,26-13 1,-5 1 1152,-7 5 0,-4 2 0,-7-1 0,-3 1 0,27-5 0,-1-1 0,2 1 0,-19 4 0,1 1 0,-5-1 0,2 0 0,13-1 0,3 1 0,-3-1 0,2 1-279,8-1 1,3 0 278,12-1 0,5 0 0,-21 1 0,16 5 0,22-15 0,51 6 0,24-9 0,6-5 0,7-2 285,7-5 1,2-4-286,7-10 0,3-3 0,7 0 0,0-1 0,-16-3 0,-1 1 0,14 3 0,-2 2 0,-19 2 0,-1 0 0,7-2 0,-1 1 109,-7 6 1,-4 1-110,28-15 0,-14 12 0,-16 10 0,-22 3 0,-2 9 1683,-40 0-1683,-29 10 0,-22 3 0,-30 21-357,44-15 1,-1 1 356,1 3 0,-2 2 0,-12 1 0,0 0 0,5-1 0,0 0 0,1-5 0,-1-1 0,1 0 0,2-1-138,-28 5 138,4 0 0,33-3 0,-3 1 0,28-11 0,-7-1 1095,25-9-1095,55 0 0,44 0-970,-24 0 1,6 0 969,6 0 0,0 0 0,-9 0 0,0 0 0,6 0 0,2 0 0,2 0 0,-1 0 0,-6 0 0,0 0-588,6 0 0,-3 0 588,-21 0 0,-4 0 0,41 0 0,-29 0 0,-16 0 0,-21 0 1950,-3 0-1950,-33 0 1310,-9 0-1310,-35 0 0,-19 0 0,-2 0 0,-10 0 0,14 0 0,-1 0 0,13 0 0,2 0 0,11 0 0,10 0 0,3 0 0,10 0 0,22 0 0,35 0 0,29-11 0,28 9-567,-41-9 0,1-1 567,1 11 0,1-1 0,7-9 0,0-1 0,-6 11 0,-3-1 0,1-9 0,-2 0-1,41 8 1,-25-8 0,-6 11 0,-34 0 0,-3 0 0,-10-8 1133,-8-1-1133,-10-9 2,-31-2-2,-27 10 0,11-1 0,-4 1-774,-14 8 0,-2 1 774,-8-11 0,-2-1 0,-7 5 0,0 1 0,16 0 0,0-2 0,-12-3 0,0-1 0,12 6 0,-1-1 0,-14-6 0,-2 0 0,9 6 0,1 0 0,7-4 0,4 1-136,-34-2 136,18 0 0,35-5 0,-5 16 0,30-7 0,0 1 1537,20 6-1537,31-6 147,13 8-147,22 0 0,14 0 0,3 0-589,13 0 589,0 0 0,0 0 0,0 0 0,0 0 0,-13 0 0,-3 0 0,-26 0 0,-2 0 0,-22 0 0,-2 0 0,-9 0 0,-9 7 589,-20-5-589,-24 15 0,-35-4 0,21-1 0,-2 0-409,1 1 0,-2-1 409,-12 0 0,-1 1 0,14-1 0,0 0 0,-14 1 0,2 0 0,-25 10-85,-8-9 85,40 5 0,3-17 0,22 7 0,1-9 0,42 0 814,14 0-814,61 0 0,-39 0 0,4 0-489,11 0 1,2 0 488,-1 0 0,0 0 0,0 0 0,0 0 0,-8 5 0,1 1 0,6-5 0,-2 1 0,-11 3 0,-2 0-221,7-4 0,-1-2 221,42 1 0,-26 0 0,5 0 0,-42 0 0,15 0 0,-28 0 0,7 0 1042,-26 0-1042,-13 0 466,-19-9-466,-11-2 0,1-9 0,-1 8 0,1-6 0,9 8 0,3-2 0,9-4 0,1 14 0,0-14 0,7 6 0,3-8 0,8 1 0,0-1 0,9-11 0,11 8 0,23-10 0,25 9 0,2 0 0,9-2 0,0 1 0,-9 11 0,9-9 0,-13 18 0,-11-6 0,-3 9 0,-22 0 0,-2-9 0,-10 7 0,1-6 0,-17 8 0,-25 0 0,-35 0 0,-25 0 0,-13 0-581,-1 0 581,14 0 0,-10 0 0,10 0 0,0 0 0,15 0 0,16 0 0,21 0 0,-7 0 0,7 0 0,1 0 581,-9 0-581,19 0 0,-19 0 0,19 0 0,-9 0 0,11 0 0,-1 0 0,1 8 0,8 1 0,3 8 0,7 0 0,0 0 0,0 11 0,8-8 0,12 18 0,10-7 0,22 1 0,-9 6 0,9-15 0,-22 5 0,8-8 0,-18-1 0,8 0 0,-9-1 0,-9 0 0,-2-1 0,-8 0 0,-8-7 0,-24 7 0,-13-4 0,-21 9 0,-1 0 0,-12 1 0,9-1 0,-23 2 0,23-2 0,-10 1 0,25-2 0,13-9 0,4 6 0,18-16 0,0 15 0,27-15 0,26 15 0,33-15 0,17 8 0,13-10-567,-41 0 0,1 0 567,2 0 0,-1 0 0,0 0 0,1 0 0,6 1 0,-2-2 0,-11-3 0,-2-3-194,7 1 1,0-1 193,40-7 0,0-7 0,-13 8 0,-4-10 0,-24 11 0,-13 2 0,-14 2 0,-10 5 1111,0-5-1111,-8 0 410,-2-2-410,-8-8 0,-18 8 0,-16-8 0,-33 5 0,-3-9 0,17 15 0,-1 1-724,-33-15 724,24 19 0,-1 1 0,14-4 0,0 0 0,-13 5 0,0 0 0,5-6 0,0 0 0,1 5 0,-1-1 0,1-3 0,3-2 0,-29-2 0,14 6 0,17-16 0,22 17 0,1-7 0,11 1 0,8-2 724,19 0-724,39-8 0,38 3 0,-29-2 0,1-3-617,-1 6 1,1 0 616,13-4 0,1-2 0,-13 1 0,1 1-798,22 2 0,0 1 798,-14-5 0,-2 2 0,1 9 0,-2 2-263,-9-5 1,-1 2 262,40 7 0,-12-8 0,-3 11 0,-26 0 0,10 0 1097,-21 0-1097,8 0 1648,-11 9-1648,1 3 609,-1 8-609,0 0 0,0 9 0,12 4 0,3 9 0,11 2 0,0 0 0,13 2-696,4 0 696,-36-27 0,2-1-737,5 6 1,3 0 736,17-2 0,2-1-992,1 0 0,2 0 992,-13-6 0,4 1 0,-2-4-1161,27-3 0,1-3 1161,-21-1 0,2 0 0,1-2 0,0-2 0,1-1 0,-2-1 0,23 1 0,0 0 0,-26 0 0,1 0 0,-3 0-485,6 0 1,-1 0 484,17 0 0,-1 0 0,-17 0 0,-1 0 122,0 0 0,-3 0-122,-13 1 0,-3-2 1491,42-9-1491,-19-2 2449,-24 0-2449,8-8 1931,-20 17-1931,-1-15 1160,-14 16-1160,-10-6 169,0 0-169,1 6 0,-1-7 0,-8 2 0,-2-3 0,-51-10 0,-26-3 0,7 10 0,-8 0-1435,-11-2 0,-7 2 1435,14 7 0,-5 2 0,-1-2-1525,-13-4 0,-2-1 0,-4 3 1525,12 5 0,-2 3 0,-3 0 0,0-1-1005,-4-3 0,-2 0 0,0-1 0,-1 2 1005,16 2 0,0 1 0,-1 0 0,0 0 0,2 1 0,-16-1 0,1 0 0,0 0 0,-1 0-517,16 0 1,-1 0 0,0 0 0,1 0 0,3 0 516,-9 0 0,2 0 0,2 0 0,2 0-107,-18 0 1,2 0 0,2 0 106,4 0 0,2 0 0,4 0 521,-14 0 0,4 0-521,25 0 0,-1 0 0,3 0 1228,-19 0 0,6 0-1228,14 0 0,4 0 1882,6 0 1,4 0-1883,-17 0 2991,-6 0-2991,43 0 2527,-15 0-2527,28 0 1445,8 0-1445,25 0 139,18 0-139,10 0 0,-9 0 0,-3 0 0,-10 0 0,0 0 0,-8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6T15:08:52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856 403 24575,'70'0'0,"20"0"0,-34 0 0,3 0-1422,14 0 0,1 0 1422,-7 0 0,1 0 0,23 0 0,0 0 0,-29 0 0,0 0 0,26 2 0,2-4 0,-21-10 0,-2-1 0,7 10 0,3 0-702,14-9 1,1-1 701,-15 5 0,0 3 0,8 4 0,0-1 0,-11-4 0,-2 0 0,2 5 0,-1 2 52,-14-1 1,1 0-53,12 0 0,-1 0 0,29 0 0,-45 0 0,1 0 0,40 0-99,-13 0 99,-15 9 1260,-17 2-1260,-11 9 1831,-9-1-1831,-3 0 1026,-1 0-1026,-6-1 124,7-7-124,-10 5 0,0-5 0,0 7 0,1-8 0,-1 6 0,-8-6 0,-9-1 0,-46-1 0,-48-8 0,36 0 0,-6 0-1173,-26 0 1,-4 0 1172,6 0 0,-1 0 0,19 0 0,-2 0 0,2 0 0,-19 0 0,1 0 0,21 0 0,-3 0 0,3 0 0,-22 0 0,1 0 0,-8 0 0,-1 0 0,1 0 0,3 0 0,16 0 0,1 0-552,1 0 1,1 0 551,7 1 0,2-2 0,5-4 0,2-1-331,2 0 1,-1-1 330,-1-5 0,3-1 0,-33-11 0,32 11 0,2 1 0,-17 0 0,-9-9 0,24 19 2117,-9-18-2117,21 17 1196,-9-7-1196,0 10 796,8 0-796,-8 0 0,12 0 0,-12 0 0,18 0 0,-15 0 0,28 0 0,-8 0 0,11 0 0,-10 0 0,7 0 0,-7 0 0,10 0 0,0 0 0,-1 0 0,1 8 0,8 2 0,3 7 0,7 1 0,0 10 0,0-7 0,0 17 0,0-8 0,0 1 0,29 8 0,21-15 0,33 9 0,13-9-909,-13-16 1,1-3 908,-27 1 0,0-1 0,41-4 0,3-2 0,-33 1 0,-1 0 0,16 0 0,2 0 0,-2 0 0,1 0 0,1 0 0,-2 0 0,-7 0 0,-1 0 0,0 0 0,-3 0-405,-13 0 1,-3 0 404,0 0 0,-1 0 0,42 0-63,-14 9 63,-16-6 0,-15 15 0,-12-15 1732,-9 14-1732,-3-15 884,-10 6-884,0 0 73,0-6-73,0 6 0,-15-8 0,-29-32 0,-19 4 0,4-7 0,-4-2-780,-39-13 780,33 13 0,-2-1 0,-3 5 0,0 1 0,4 0 0,0-1 0,-11-5 0,0 1 0,12 12 0,1-1 0,-7-12 0,-1 1 0,9 16 0,1 1 0,-2-10 0,0 1 0,-33 3 0,15-7 0,16 12 0,11 9 0,10-5 0,3 15 0,18 1 780,2 21-780,25 9 0,-3 12 0,35-9 0,-14 6 0,16-6 0,1 0 0,-9-2 0,20-9 0,-19 0 0,7 0 0,-10-1 0,-1-9 0,-10 6 0,-2-15 0,-10 6 0,-7 0 0,-28 2 0,-47 0 0,-33 10-1153,26-13 1,-5 1 1152,-7 5 0,-4 2 0,-7-1 0,-3 1 0,27-5 0,-1-1 0,2 1 0,-19 4 0,1 1 0,-5-1 0,2 0 0,13-1 0,3 1 0,-3-1 0,2 1-279,8-1 1,3 0 278,12-1 0,5 0 0,-21 1 0,16 5 0,22-15 0,51 6 0,24-9 0,6-5 0,7-2 285,7-5 1,2-4-286,7-10 0,3-3 0,7 0 0,0-1 0,-16-3 0,-1 1 0,14 3 0,-2 2 0,-19 2 0,-1 0 0,7-2 0,-1 1 109,-7 6 1,-4 1-110,28-15 0,-14 12 0,-16 10 0,-22 3 0,-2 9 1683,-40 0-1683,-29 10 0,-22 3 0,-30 21-357,44-15 1,-1 1 356,1 3 0,-2 2 0,-12 1 0,0 0 0,5-1 0,0 0 0,1-5 0,-1-1 0,1 0 0,2-1-138,-28 5 138,4 0 0,33-3 0,-3 1 0,28-11 0,-7-1 1095,25-9-1095,55 0 0,44 0-970,-24 0 1,6 0 969,6 0 0,0 0 0,-9 0 0,0 0 0,6 0 0,2 0 0,2 0 0,-1 0 0,-6 0 0,0 0-588,6 0 0,-3 0 588,-21 0 0,-4 0 0,41 0 0,-29 0 0,-16 0 0,-21 0 1950,-3 0-1950,-33 0 1310,-9 0-1310,-35 0 0,-19 0 0,-2 0 0,-10 0 0,14 0 0,-1 0 0,13 0 0,2 0 0,11 0 0,10 0 0,3 0 0,10 0 0,22 0 0,35 0 0,29-11 0,28 9-567,-41-9 0,1-1 567,1 11 0,1-1 0,7-9 0,0-1 0,-6 11 0,-3-1 0,1-9 0,-2 0-1,41 8 1,-25-8 0,-6 11 0,-34 0 0,-3 0 0,-10-8 1133,-8-1-1133,-10-9 2,-31-2-2,-27 10 0,11-1 0,-4 1-774,-14 8 0,-2 1 774,-8-11 0,-2-1 0,-7 5 0,0 1 0,16 0 0,0-2 0,-12-3 0,0-1 0,12 6 0,-1-1 0,-14-6 0,-2 0 0,9 6 0,1 0 0,7-4 0,4 1-136,-34-2 136,18 0 0,35-5 0,-5 16 0,30-7 0,0 1 1537,20 6-1537,31-6 147,13 8-147,22 0 0,14 0 0,3 0-589,13 0 589,0 0 0,0 0 0,0 0 0,0 0 0,-13 0 0,-3 0 0,-26 0 0,-2 0 0,-22 0 0,-2 0 0,-9 0 0,-9 7 589,-20-5-589,-24 15 0,-35-4 0,21-1 0,-2 0-409,1 1 0,-2-1 409,-12 0 0,-1 1 0,14-1 0,0 0 0,-14 1 0,2 0 0,-25 10-85,-8-9 85,40 5 0,3-17 0,22 7 0,1-9 0,42 0 814,14 0-814,61 0 0,-39 0 0,4 0-489,11 0 1,2 0 488,-1 0 0,0 0 0,0 0 0,0 0 0,-8 5 0,1 1 0,6-5 0,-2 1 0,-11 3 0,-2 0-221,7-4 0,-1-2 221,42 1 0,-26 0 0,5 0 0,-42 0 0,15 0 0,-28 0 0,7 0 1042,-26 0-1042,-13 0 466,-19-9-466,-11-2 0,1-9 0,-1 8 0,1-6 0,9 8 0,3-2 0,9-4 0,1 14 0,0-14 0,7 6 0,3-8 0,8 1 0,0-1 0,9-11 0,11 8 0,23-10 0,25 9 0,2 0 0,9-2 0,0 1 0,-9 11 0,9-9 0,-13 18 0,-11-6 0,-3 9 0,-22 0 0,-2-9 0,-10 7 0,1-6 0,-17 8 0,-25 0 0,-35 0 0,-25 0 0,-13 0-581,-1 0 581,14 0 0,-10 0 0,10 0 0,0 0 0,15 0 0,16 0 0,21 0 0,-7 0 0,7 0 0,1 0 581,-9 0-581,19 0 0,-19 0 0,19 0 0,-9 0 0,11 0 0,-1 0 0,1 8 0,8 1 0,3 8 0,7 0 0,0 0 0,0 11 0,8-8 0,12 18 0,10-7 0,22 1 0,-9 6 0,9-15 0,-22 5 0,8-8 0,-18-1 0,8 0 0,-9-1 0,-9 0 0,-2-1 0,-8 0 0,-8-7 0,-24 7 0,-13-4 0,-21 9 0,-1 0 0,-12 1 0,9-1 0,-23 2 0,23-2 0,-10 1 0,25-2 0,13-9 0,4 6 0,18-16 0,0 15 0,27-15 0,26 15 0,33-15 0,17 8 0,13-10-567,-41 0 0,1 0 567,2 0 0,-1 0 0,0 0 0,1 0 0,6 1 0,-2-2 0,-11-3 0,-2-3-194,7 1 1,0-1 193,40-7 0,0-7 0,-13 8 0,-4-10 0,-24 11 0,-13 2 0,-14 2 0,-10 5 1111,0-5-1111,-8 0 410,-2-2-410,-8-8 0,-18 8 0,-16-8 0,-33 5 0,-3-9 0,17 15 0,-1 1-724,-33-15 724,24 19 0,-1 1 0,14-4 0,0 0 0,-13 5 0,0 0 0,5-6 0,0 0 0,1 5 0,-1-1 0,1-3 0,3-2 0,-29-2 0,14 6 0,17-16 0,22 17 0,1-7 0,11 1 0,8-2 724,19 0-724,39-8 0,38 3 0,-29-2 0,1-3-617,-1 6 1,1 0 616,13-4 0,1-2 0,-13 1 0,1 1-798,22 2 0,0 1 798,-14-5 0,-2 2 0,1 9 0,-2 2-263,-9-5 1,-1 2 262,40 7 0,-12-8 0,-3 11 0,-26 0 0,10 0 1097,-21 0-1097,8 0 1648,-11 9-1648,1 3 609,-1 8-609,0 0 0,0 9 0,12 4 0,3 9 0,11 2 0,0 0 0,13 2-696,4 0 696,-36-27 0,2-1-737,5 6 1,3 0 736,17-2 0,2-1-992,1 0 0,2 0 992,-13-6 0,4 1 0,-2-4-1161,27-3 0,1-3 1161,-21-1 0,2 0 0,1-2 0,0-2 0,1-1 0,-2-1 0,23 1 0,0 0 0,-26 0 0,1 0 0,-3 0-485,6 0 1,-1 0 484,17 0 0,-1 0 0,-17 0 0,-1 0 122,0 0 0,-3 0-122,-13 1 0,-3-2 1491,42-9-1491,-19-2 2449,-24 0-2449,8-8 1931,-20 17-1931,-1-15 1160,-14 16-1160,-10-6 169,0 0-169,1 6 0,-1-7 0,-8 2 0,-2-3 0,-51-10 0,-26-3 0,7 10 0,-8 0-1435,-11-2 0,-7 2 1435,14 7 0,-5 2 0,-1-2-1525,-13-4 0,-2-1 0,-4 3 1525,12 5 0,-2 3 0,-3 0 0,0-1-1005,-4-3 0,-2 0 0,0-1 0,-1 2 1005,16 2 0,0 1 0,-1 0 0,0 0 0,2 1 0,-16-1 0,1 0 0,0 0 0,-1 0-517,16 0 1,-1 0 0,0 0 0,1 0 0,3 0 516,-9 0 0,2 0 0,2 0 0,2 0-107,-18 0 1,2 0 0,2 0 106,4 0 0,2 0 0,4 0 521,-14 0 0,4 0-521,25 0 0,-1 0 0,3 0 1228,-19 0 0,6 0-1228,14 0 0,4 0 1882,6 0 1,4 0-1883,-17 0 2991,-6 0-2991,43 0 2527,-15 0-2527,28 0 1445,8 0-1445,25 0 139,18 0-139,10 0 0,-9 0 0,-3 0 0,-10 0 0,0 0 0,-8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F5E77-5D24-F440-868E-20BC997C096F}" type="datetimeFigureOut">
              <a:rPr lang="en-US" smtClean="0"/>
              <a:t>4/9/21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77FCD-1556-7A4F-8EFD-4D5F43B8C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22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Young people find a way to use YouTube (despite digital divide)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477FCD-1556-7A4F-8EFD-4D5F43B8C8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61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Young people find a way to use YouTube (despite digital divide)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477FCD-1556-7A4F-8EFD-4D5F43B8C8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70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to say “give in” and only make 3 minute videos!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477FCD-1556-7A4F-8EFD-4D5F43B8C8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3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4/9/21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182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4/9/21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9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4/9/21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78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4/9/21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0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4/9/21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3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4/9/21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251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4/9/21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479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4/9/21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97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4/9/21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1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34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042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64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4A37DD3-1B84-4776-94E1-C0AAA5C0F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D3B1C0-AE8C-D247-B983-8ED28EBF9287}"/>
              </a:ext>
            </a:extLst>
          </p:cNvPr>
          <p:cNvSpPr txBox="1"/>
          <p:nvPr/>
        </p:nvSpPr>
        <p:spPr>
          <a:xfrm>
            <a:off x="498779" y="5120639"/>
            <a:ext cx="7467160" cy="1592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spc="-50" dirty="0">
                <a:solidFill>
                  <a:srgbClr val="FFFFFF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Animated explainer videos </a:t>
            </a:r>
            <a:r>
              <a:rPr lang="en-US" sz="4100" spc="-50" dirty="0">
                <a:solidFill>
                  <a:srgbClr val="FFFFFF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for remote learning and beyond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5A2F43-5D3D-5740-890B-F5C66EFEF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9580" y="5120638"/>
            <a:ext cx="3899144" cy="173736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200" b="1" dirty="0">
                <a:solidFill>
                  <a:srgbClr val="FFFFFF"/>
                </a:solidFill>
              </a:rPr>
              <a:t>2021 TLSD Conference</a:t>
            </a:r>
            <a:endParaRPr lang="en-US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200" cap="none" dirty="0">
                <a:solidFill>
                  <a:srgbClr val="FFFFFF"/>
                </a:solidFill>
              </a:rPr>
              <a:t>Tools for the new normal: innovations in access, equity, and student success</a:t>
            </a:r>
          </a:p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FFFFFF"/>
                </a:solidFill>
              </a:rPr>
              <a:t>INTERACTIVE WORKSHOP</a:t>
            </a:r>
          </a:p>
          <a:p>
            <a:pPr>
              <a:lnSpc>
                <a:spcPct val="90000"/>
              </a:lnSpc>
            </a:pPr>
            <a:r>
              <a:rPr lang="en-US" sz="1200" cap="none" dirty="0">
                <a:solidFill>
                  <a:srgbClr val="FFFFFF"/>
                </a:solidFill>
                <a:latin typeface="Candara" panose="020E0502030303020204" pitchFamily="34" charset="0"/>
              </a:rPr>
              <a:t>Amanda </a:t>
            </a:r>
            <a:r>
              <a:rPr lang="en-US" sz="1200" cap="none" dirty="0" err="1">
                <a:solidFill>
                  <a:srgbClr val="FFFFFF"/>
                </a:solidFill>
                <a:latin typeface="Candara" panose="020E0502030303020204" pitchFamily="34" charset="0"/>
              </a:rPr>
              <a:t>Potasznik</a:t>
            </a:r>
            <a:r>
              <a:rPr lang="en-US" sz="1200" cap="none" dirty="0">
                <a:solidFill>
                  <a:srgbClr val="FFFFFF"/>
                </a:solidFill>
                <a:latin typeface="Candara" panose="020E0502030303020204" pitchFamily="34" charset="0"/>
              </a:rPr>
              <a:t>, </a:t>
            </a:r>
            <a:r>
              <a:rPr lang="en-US" sz="1200" cap="none" dirty="0" err="1">
                <a:solidFill>
                  <a:srgbClr val="FFFFFF"/>
                </a:solidFill>
                <a:latin typeface="Candara" panose="020E0502030303020204" pitchFamily="34" charset="0"/>
              </a:rPr>
              <a:t>Ph.D</a:t>
            </a:r>
            <a:r>
              <a:rPr lang="en-US" sz="1200" cap="none" dirty="0">
                <a:solidFill>
                  <a:srgbClr val="FFFFFF"/>
                </a:solidFill>
                <a:latin typeface="Candara" panose="020E0502030303020204" pitchFamily="34" charset="0"/>
              </a:rPr>
              <a:t>, Spanish &amp; French professor, Roxbury Community College</a:t>
            </a:r>
          </a:p>
          <a:p>
            <a:pPr>
              <a:lnSpc>
                <a:spcPct val="90000"/>
              </a:lnSpc>
            </a:pPr>
            <a:endParaRPr lang="en-US" sz="400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883FF2-3FBD-3F45-870F-44B2C0B8E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" y="1625600"/>
            <a:ext cx="3582496" cy="180916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C8147984-ACB6-9244-9132-06A0FBA0F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664" y="294565"/>
            <a:ext cx="8198495" cy="461953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>
            <a:extLst>
              <a:ext uri="{FF2B5EF4-FFF2-40B4-BE49-F238E27FC236}">
                <a16:creationId xmlns:a16="http://schemas.microsoft.com/office/drawing/2014/main" id="{54FB5304-5CDE-EC41-95F5-3A5273B1B7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1625600"/>
            <a:ext cx="360680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89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D38D6-C75B-6643-8A2D-8596D6D50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461745"/>
            <a:ext cx="10058400" cy="1450757"/>
          </a:xfrm>
        </p:spPr>
        <p:txBody>
          <a:bodyPr/>
          <a:lstStyle/>
          <a:p>
            <a:r>
              <a:rPr lang="en-US" dirty="0"/>
              <a:t>FYI</a:t>
            </a:r>
          </a:p>
        </p:txBody>
      </p:sp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C47801E-90AF-9740-BD1D-EC528E6F7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0787" y="1144387"/>
            <a:ext cx="10058400" cy="5168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A65A3D-221B-F14A-885C-36EAD7A96085}"/>
              </a:ext>
            </a:extLst>
          </p:cNvPr>
          <p:cNvSpPr/>
          <p:nvPr/>
        </p:nvSpPr>
        <p:spPr>
          <a:xfrm>
            <a:off x="3673097" y="989012"/>
            <a:ext cx="2557222" cy="4450893"/>
          </a:xfrm>
          <a:prstGeom prst="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CC956A-2DED-9142-95BC-96100F1D9B46}"/>
              </a:ext>
            </a:extLst>
          </p:cNvPr>
          <p:cNvSpPr txBox="1"/>
          <p:nvPr/>
        </p:nvSpPr>
        <p:spPr>
          <a:xfrm>
            <a:off x="6316306" y="2269433"/>
            <a:ext cx="5775413" cy="1569660"/>
          </a:xfrm>
          <a:prstGeom prst="rect">
            <a:avLst/>
          </a:prstGeom>
          <a:solidFill>
            <a:schemeClr val="bg1"/>
          </a:solidFill>
          <a:ln w="952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“Non-forced” viewers rarely watch for more than 3 minutes.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BB8FE-02A4-184C-B6C8-AE1D2B73297F}"/>
              </a:ext>
            </a:extLst>
          </p:cNvPr>
          <p:cNvSpPr txBox="1"/>
          <p:nvPr/>
        </p:nvSpPr>
        <p:spPr>
          <a:xfrm>
            <a:off x="380333" y="6467948"/>
            <a:ext cx="11431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Discount Code for non-free plans (longer videos, more library items, etc.): </a:t>
            </a:r>
            <a:r>
              <a:rPr lang="en-US" b="1" dirty="0">
                <a:solidFill>
                  <a:schemeClr val="bg1"/>
                </a:solidFill>
              </a:rPr>
              <a:t>UB30EDU</a:t>
            </a:r>
            <a:r>
              <a:rPr lang="en-US" dirty="0">
                <a:solidFill>
                  <a:schemeClr val="bg1"/>
                </a:solidFill>
              </a:rPr>
              <a:t> good until 5/31/21. 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2B97FB-B264-C548-A3E2-A5812D6E2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294" y="4045864"/>
            <a:ext cx="5603439" cy="2215313"/>
          </a:xfrm>
          <a:prstGeom prst="rect">
            <a:avLst/>
          </a:prstGeom>
          <a:ln w="127000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03F6CB-5E1A-4943-8CA0-E063AD9E629E}"/>
              </a:ext>
            </a:extLst>
          </p:cNvPr>
          <p:cNvSpPr txBox="1"/>
          <p:nvPr/>
        </p:nvSpPr>
        <p:spPr>
          <a:xfrm>
            <a:off x="6316306" y="1322190"/>
            <a:ext cx="5775413" cy="769441"/>
          </a:xfrm>
          <a:prstGeom prst="rect">
            <a:avLst/>
          </a:prstGeom>
          <a:solidFill>
            <a:schemeClr val="bg1"/>
          </a:solidFill>
          <a:ln w="952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Just so you know:</a:t>
            </a:r>
          </a:p>
          <a:p>
            <a:pPr algn="ctr"/>
            <a:r>
              <a:rPr lang="en-US" sz="2200" dirty="0"/>
              <a:t>Engagement analytics &amp; trends show…</a:t>
            </a:r>
          </a:p>
        </p:txBody>
      </p:sp>
    </p:spTree>
    <p:extLst>
      <p:ext uri="{BB962C8B-B14F-4D97-AF65-F5344CB8AC3E}">
        <p14:creationId xmlns:p14="http://schemas.microsoft.com/office/powerpoint/2010/main" val="235583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5E0A8391-2737-4F1C-B27A-C44629DB4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D5C057-A8C9-9241-970B-716B82123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02" y="146312"/>
            <a:ext cx="3417677" cy="5226837"/>
          </a:xfrm>
        </p:spPr>
        <p:txBody>
          <a:bodyPr anchor="t">
            <a:normAutofit/>
          </a:bodyPr>
          <a:lstStyle/>
          <a:p>
            <a:r>
              <a:rPr lang="en-US" dirty="0"/>
              <a:t>Studio Demo</a:t>
            </a:r>
          </a:p>
        </p:txBody>
      </p:sp>
      <p:pic>
        <p:nvPicPr>
          <p:cNvPr id="7" name="Studio Demo" descr="Studio Demo">
            <a:hlinkClick r:id="" action="ppaction://media"/>
            <a:extLst>
              <a:ext uri="{FF2B5EF4-FFF2-40B4-BE49-F238E27FC236}">
                <a16:creationId xmlns:a16="http://schemas.microsoft.com/office/drawing/2014/main" id="{802B9E39-8717-B841-AB77-AC1A858662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3270" y="733090"/>
            <a:ext cx="9585459" cy="5391819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ED5EC01C-B438-4398-919E-A345C83ED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327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8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85B33-90F3-4449-B3AD-ED8F3C0FC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387EA-94DC-5149-BDE7-C351920C5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6785956" cy="3760891"/>
          </a:xfrm>
        </p:spPr>
        <p:txBody>
          <a:bodyPr/>
          <a:lstStyle/>
          <a:p>
            <a:r>
              <a:rPr lang="en-US" dirty="0"/>
              <a:t>Download your animation video</a:t>
            </a:r>
          </a:p>
          <a:p>
            <a:r>
              <a:rPr lang="en-US" dirty="0"/>
              <a:t>Optional: add voice-over, sound, music</a:t>
            </a:r>
          </a:p>
          <a:p>
            <a:r>
              <a:rPr lang="en-US" dirty="0"/>
              <a:t>You can add a voice-over in </a:t>
            </a:r>
            <a:r>
              <a:rPr lang="en-US" dirty="0" err="1"/>
              <a:t>Moovly</a:t>
            </a:r>
            <a:r>
              <a:rPr lang="en-US" dirty="0"/>
              <a:t> itself. </a:t>
            </a:r>
          </a:p>
          <a:p>
            <a:pPr lvl="1"/>
            <a:r>
              <a:rPr lang="en-US" dirty="0"/>
              <a:t>Personally I do this with a different program so I can add pauses without displacing subsequent animations</a:t>
            </a:r>
          </a:p>
          <a:p>
            <a:pPr lvl="2"/>
            <a:r>
              <a:rPr lang="en-US" dirty="0"/>
              <a:t>iMovie (Mac)</a:t>
            </a:r>
          </a:p>
          <a:p>
            <a:pPr lvl="2"/>
            <a:r>
              <a:rPr lang="en-US" dirty="0"/>
              <a:t>Final Cut (Mac)</a:t>
            </a:r>
          </a:p>
          <a:p>
            <a:pPr lvl="2"/>
            <a:r>
              <a:rPr lang="en-US" dirty="0"/>
              <a:t>Or online versions (free and paid)</a:t>
            </a:r>
          </a:p>
          <a:p>
            <a:pPr lvl="1"/>
            <a:endParaRPr lang="en-US" dirty="0"/>
          </a:p>
          <a:p>
            <a:pPr marL="201168" lvl="1" indent="0">
              <a:buNone/>
            </a:pPr>
            <a:endParaRPr lang="en-US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60C14E93-C783-764F-A705-3C02A208F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250" y="1011980"/>
            <a:ext cx="3500374" cy="5050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3010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DC5164-8D04-8B4A-AF97-FA36684C7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More resources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75A9E22-1E35-4F04-B4AB-2DDFF37ED1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392802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770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5D86-DD13-344A-A412-BF321968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907493-71CF-A047-BD45-B8D741D1AF51}"/>
              </a:ext>
            </a:extLst>
          </p:cNvPr>
          <p:cNvSpPr txBox="1"/>
          <p:nvPr/>
        </p:nvSpPr>
        <p:spPr>
          <a:xfrm>
            <a:off x="1097280" y="2527300"/>
            <a:ext cx="6909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Contact: </a:t>
            </a:r>
            <a:r>
              <a:rPr lang="en-US" sz="3200" dirty="0" err="1"/>
              <a:t>apotasznik@rcc.mass.edu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0378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F80C8-5A24-7A46-A9DE-870513E06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88" y="277556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Hello!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853414-DE0C-C94B-8528-1F42FF620C0D}"/>
              </a:ext>
            </a:extLst>
          </p:cNvPr>
          <p:cNvSpPr/>
          <p:nvPr/>
        </p:nvSpPr>
        <p:spPr>
          <a:xfrm>
            <a:off x="-124708" y="4834368"/>
            <a:ext cx="12441382" cy="235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B381D0B-8C43-4543-8577-99BB58348B0F}"/>
                  </a:ext>
                </a:extLst>
              </p14:cNvPr>
              <p14:cNvContentPartPr/>
              <p14:nvPr/>
            </p14:nvContentPartPr>
            <p14:xfrm>
              <a:off x="915880" y="1778400"/>
              <a:ext cx="2342520" cy="288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B381D0B-8C43-4543-8577-99BB58348B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6880" y="1769400"/>
                <a:ext cx="2360160" cy="306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B571686-D212-634F-895F-2D76E56FB0C9}"/>
              </a:ext>
            </a:extLst>
          </p:cNvPr>
          <p:cNvSpPr/>
          <p:nvPr/>
        </p:nvSpPr>
        <p:spPr>
          <a:xfrm>
            <a:off x="915880" y="1724817"/>
            <a:ext cx="10618394" cy="473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0671F66-DADE-0741-8FE7-E8C4EDC611FC}"/>
              </a:ext>
            </a:extLst>
          </p:cNvPr>
          <p:cNvSpPr/>
          <p:nvPr/>
        </p:nvSpPr>
        <p:spPr>
          <a:xfrm>
            <a:off x="1207658" y="4324553"/>
            <a:ext cx="10083800" cy="473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5B234D-1536-B745-AEA5-8D7C2A0D8B7F}"/>
              </a:ext>
            </a:extLst>
          </p:cNvPr>
          <p:cNvSpPr/>
          <p:nvPr/>
        </p:nvSpPr>
        <p:spPr>
          <a:xfrm>
            <a:off x="7638815" y="5023059"/>
            <a:ext cx="976716" cy="1675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7C1ED58-38D8-5E45-BF5D-911747AF8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23" y="1941839"/>
            <a:ext cx="6641843" cy="5121368"/>
          </a:xfrm>
        </p:spPr>
        <p:txBody>
          <a:bodyPr>
            <a:normAutofit fontScale="92500" lnSpcReduction="20000"/>
          </a:bodyPr>
          <a:lstStyle/>
          <a:p>
            <a:r>
              <a:rPr lang="en-US" sz="4300" dirty="0">
                <a:solidFill>
                  <a:srgbClr val="FFFFFF"/>
                </a:solidFill>
                <a:latin typeface="Candara" panose="020E0502030303020204" pitchFamily="34" charset="0"/>
              </a:rPr>
              <a:t>Amanda </a:t>
            </a:r>
            <a:r>
              <a:rPr lang="en-US" sz="4300" dirty="0" err="1">
                <a:solidFill>
                  <a:srgbClr val="FFFFFF"/>
                </a:solidFill>
                <a:latin typeface="Candara" panose="020E0502030303020204" pitchFamily="34" charset="0"/>
              </a:rPr>
              <a:t>Potasznik</a:t>
            </a:r>
            <a:r>
              <a:rPr lang="en-US" sz="4300" dirty="0">
                <a:solidFill>
                  <a:srgbClr val="FFFFFF"/>
                </a:solidFill>
                <a:latin typeface="Candara" panose="020E0502030303020204" pitchFamily="34" charset="0"/>
              </a:rPr>
              <a:t>, Ph.D.</a:t>
            </a:r>
          </a:p>
          <a:p>
            <a:endParaRPr lang="en-US" sz="3200" dirty="0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r>
              <a:rPr lang="en-US" sz="3200" dirty="0">
                <a:solidFill>
                  <a:srgbClr val="FFFFFF"/>
                </a:solidFill>
                <a:latin typeface="Candara" panose="020E0502030303020204" pitchFamily="34" charset="0"/>
              </a:rPr>
              <a:t>Spanish &amp; French, Roxbury CC</a:t>
            </a:r>
          </a:p>
          <a:p>
            <a:endParaRPr lang="en-US" sz="3200" dirty="0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r>
              <a:rPr lang="en-US" sz="3200" dirty="0">
                <a:solidFill>
                  <a:srgbClr val="FFFFFF"/>
                </a:solidFill>
                <a:latin typeface="Candara" panose="020E0502030303020204" pitchFamily="34" charset="0"/>
              </a:rPr>
              <a:t>Social Issues and Ethics in Computing, </a:t>
            </a:r>
            <a:r>
              <a:rPr lang="en-US" sz="3200" dirty="0" err="1">
                <a:solidFill>
                  <a:srgbClr val="FFFFFF"/>
                </a:solidFill>
                <a:latin typeface="Candara" panose="020E0502030303020204" pitchFamily="34" charset="0"/>
              </a:rPr>
              <a:t>Umass</a:t>
            </a:r>
            <a:r>
              <a:rPr lang="en-US" sz="3200" dirty="0">
                <a:solidFill>
                  <a:srgbClr val="FFFFFF"/>
                </a:solidFill>
                <a:latin typeface="Candara" panose="020E0502030303020204" pitchFamily="34" charset="0"/>
              </a:rPr>
              <a:t> Boston</a:t>
            </a:r>
            <a:br>
              <a:rPr lang="en-US" sz="320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endParaRPr lang="en-US" sz="3200" dirty="0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r>
              <a:rPr lang="en-US" sz="3200" dirty="0" err="1">
                <a:solidFill>
                  <a:srgbClr val="FFFFFF"/>
                </a:solidFill>
                <a:latin typeface="Candara" panose="020E0502030303020204" pitchFamily="34" charset="0"/>
              </a:rPr>
              <a:t>LingoLearner</a:t>
            </a:r>
            <a:r>
              <a:rPr lang="en-US" sz="3200" dirty="0">
                <a:solidFill>
                  <a:srgbClr val="FFFFFF"/>
                </a:solidFill>
                <a:latin typeface="Candara" panose="020E0502030303020204" pitchFamily="34" charset="0"/>
              </a:rPr>
              <a:t> channel on YouTube</a:t>
            </a:r>
          </a:p>
          <a:p>
            <a:endParaRPr lang="en-US" dirty="0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endParaRPr lang="en-US" dirty="0"/>
          </a:p>
        </p:txBody>
      </p:sp>
      <p:pic>
        <p:nvPicPr>
          <p:cNvPr id="15" name="Picture 1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3C89508-4808-4D43-B380-DE8572F31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249558" y="331511"/>
            <a:ext cx="5679483" cy="4259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9AE0DB-20CA-5542-A3B4-260DD804ED37}"/>
              </a:ext>
            </a:extLst>
          </p:cNvPr>
          <p:cNvSpPr txBox="1"/>
          <p:nvPr/>
        </p:nvSpPr>
        <p:spPr>
          <a:xfrm>
            <a:off x="8490933" y="467846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CIES 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8AB792-4149-8D47-A886-10A090081D15}"/>
              </a:ext>
            </a:extLst>
          </p:cNvPr>
          <p:cNvSpPr txBox="1"/>
          <p:nvPr/>
        </p:nvSpPr>
        <p:spPr>
          <a:xfrm>
            <a:off x="6541505" y="6784921"/>
            <a:ext cx="577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blogs.umb.edu</a:t>
            </a:r>
            <a:r>
              <a:rPr lang="en-US" dirty="0"/>
              <a:t>/</a:t>
            </a:r>
            <a:r>
              <a:rPr lang="en-US" dirty="0" err="1"/>
              <a:t>potasznikresearch</a:t>
            </a:r>
            <a:r>
              <a:rPr lang="en-US" dirty="0"/>
              <a:t>/about-me/</a:t>
            </a:r>
          </a:p>
        </p:txBody>
      </p:sp>
    </p:spTree>
    <p:extLst>
      <p:ext uri="{BB962C8B-B14F-4D97-AF65-F5344CB8AC3E}">
        <p14:creationId xmlns:p14="http://schemas.microsoft.com/office/powerpoint/2010/main" val="501961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F80C8-5A24-7A46-A9DE-870513E06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099"/>
            <a:ext cx="7137263" cy="128016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A little context: Remember this?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31AD17B-EB0F-CF47-AAE4-F99D73BB3817}"/>
              </a:ext>
            </a:extLst>
          </p:cNvPr>
          <p:cNvSpPr txBox="1"/>
          <p:nvPr/>
        </p:nvSpPr>
        <p:spPr>
          <a:xfrm>
            <a:off x="8127173" y="159931"/>
            <a:ext cx="389809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Changing Education Paradigms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RSA Animate and Sir Ken Robinson, 2010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B381D0B-8C43-4543-8577-99BB58348B0F}"/>
                  </a:ext>
                </a:extLst>
              </p14:cNvPr>
              <p14:cNvContentPartPr/>
              <p14:nvPr/>
            </p14:nvContentPartPr>
            <p14:xfrm>
              <a:off x="915880" y="1778400"/>
              <a:ext cx="2342520" cy="288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B381D0B-8C43-4543-8577-99BB58348B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6880" y="1769400"/>
                <a:ext cx="2360160" cy="306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B571686-D212-634F-895F-2D76E56FB0C9}"/>
              </a:ext>
            </a:extLst>
          </p:cNvPr>
          <p:cNvSpPr/>
          <p:nvPr/>
        </p:nvSpPr>
        <p:spPr>
          <a:xfrm>
            <a:off x="915880" y="1724817"/>
            <a:ext cx="10618394" cy="473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0671F66-DADE-0741-8FE7-E8C4EDC611FC}"/>
              </a:ext>
            </a:extLst>
          </p:cNvPr>
          <p:cNvSpPr/>
          <p:nvPr/>
        </p:nvSpPr>
        <p:spPr>
          <a:xfrm>
            <a:off x="1207658" y="4324553"/>
            <a:ext cx="10083800" cy="473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5B234D-1536-B745-AEA5-8D7C2A0D8B7F}"/>
              </a:ext>
            </a:extLst>
          </p:cNvPr>
          <p:cNvSpPr/>
          <p:nvPr/>
        </p:nvSpPr>
        <p:spPr>
          <a:xfrm>
            <a:off x="7638815" y="5023059"/>
            <a:ext cx="976716" cy="167501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781619-4AFD-D949-A439-E8E46A703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3091" y="1611542"/>
            <a:ext cx="10945784" cy="5166359"/>
          </a:xfrm>
        </p:spPr>
      </p:pic>
    </p:spTree>
    <p:extLst>
      <p:ext uri="{BB962C8B-B14F-4D97-AF65-F5344CB8AC3E}">
        <p14:creationId xmlns:p14="http://schemas.microsoft.com/office/powerpoint/2010/main" val="440070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E98C4D-51E1-3D4C-972A-3924BD50E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60" b="2455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F80C8-5A24-7A46-A9DE-870513E06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73" y="5246457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A little context: </a:t>
            </a:r>
            <a:r>
              <a:rPr lang="en-US" sz="4800" dirty="0" err="1">
                <a:solidFill>
                  <a:srgbClr val="FFFFFF"/>
                </a:solidFill>
              </a:rPr>
              <a:t>LingoLearner</a:t>
            </a:r>
            <a:endParaRPr lang="en-US" sz="4800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31AD17B-EB0F-CF47-AAE4-F99D73BB3817}"/>
              </a:ext>
            </a:extLst>
          </p:cNvPr>
          <p:cNvSpPr txBox="1"/>
          <p:nvPr/>
        </p:nvSpPr>
        <p:spPr>
          <a:xfrm>
            <a:off x="8393711" y="5532595"/>
            <a:ext cx="3547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Maku" pitchFamily="2" charset="0"/>
                <a:cs typeface="Maku" pitchFamily="2" charset="0"/>
              </a:rPr>
              <a:t>(My channel!)</a:t>
            </a:r>
          </a:p>
        </p:txBody>
      </p:sp>
    </p:spTree>
    <p:extLst>
      <p:ext uri="{BB962C8B-B14F-4D97-AF65-F5344CB8AC3E}">
        <p14:creationId xmlns:p14="http://schemas.microsoft.com/office/powerpoint/2010/main" val="452172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A591D53-E22C-5749-B73A-7EE96E4AE3CA}"/>
              </a:ext>
            </a:extLst>
          </p:cNvPr>
          <p:cNvSpPr/>
          <p:nvPr/>
        </p:nvSpPr>
        <p:spPr>
          <a:xfrm>
            <a:off x="1036320" y="1524000"/>
            <a:ext cx="10529147" cy="57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0150A-3BB8-214E-A396-EA7F4862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6" y="-235257"/>
            <a:ext cx="10058400" cy="1450757"/>
          </a:xfrm>
        </p:spPr>
        <p:txBody>
          <a:bodyPr/>
          <a:lstStyle/>
          <a:p>
            <a:r>
              <a:rPr lang="en-US" dirty="0"/>
              <a:t>Why it’s worth doing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0FBBF-0E1B-8A4C-B0E5-80B28E282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533" y="1215500"/>
            <a:ext cx="10058400" cy="3760891"/>
          </a:xfrm>
        </p:spPr>
        <p:txBody>
          <a:bodyPr/>
          <a:lstStyle/>
          <a:p>
            <a:r>
              <a:rPr lang="en-US" dirty="0"/>
              <a:t>Time saving for instructors (in the long run 😉 )</a:t>
            </a:r>
          </a:p>
          <a:p>
            <a:pPr lvl="1"/>
            <a:r>
              <a:rPr lang="en-US" dirty="0"/>
              <a:t>Best candidates: Concepts that often need to be explained multiple times</a:t>
            </a:r>
          </a:p>
          <a:p>
            <a:pPr lvl="1"/>
            <a:r>
              <a:rPr lang="en-US" dirty="0"/>
              <a:t>Use in class as lecture tool, as homework, or for students who missed original lesson</a:t>
            </a:r>
          </a:p>
          <a:p>
            <a:r>
              <a:rPr lang="en-US" dirty="0"/>
              <a:t>Engaging for students</a:t>
            </a:r>
          </a:p>
          <a:p>
            <a:pPr lvl="1"/>
            <a:r>
              <a:rPr lang="en-US" dirty="0"/>
              <a:t>Colorful, intuitive explanations with strong visuals</a:t>
            </a:r>
          </a:p>
          <a:p>
            <a:pPr lvl="1"/>
            <a:r>
              <a:rPr lang="en-US" dirty="0"/>
              <a:t>No “</a:t>
            </a:r>
            <a:r>
              <a:rPr lang="en-US" dirty="0" err="1"/>
              <a:t>ummms</a:t>
            </a:r>
            <a:r>
              <a:rPr lang="en-US" dirty="0"/>
              <a:t>,” struggling to find good examples, pauses to erase board, etc.</a:t>
            </a:r>
          </a:p>
          <a:p>
            <a:pPr lvl="1"/>
            <a:r>
              <a:rPr lang="en-US" dirty="0"/>
              <a:t>Video speed can be slowed down (or sped up)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9C82D64-44F8-EC43-8EB6-9C0C59FFF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98" y="4549252"/>
            <a:ext cx="6692540" cy="14507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CDF8E3DB-9486-EA4F-A807-696EBD547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73" b="30115"/>
          <a:stretch/>
        </p:blipFill>
        <p:spPr>
          <a:xfrm>
            <a:off x="4530610" y="5597727"/>
            <a:ext cx="7383410" cy="10015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04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A591D53-E22C-5749-B73A-7EE96E4AE3CA}"/>
              </a:ext>
            </a:extLst>
          </p:cNvPr>
          <p:cNvSpPr/>
          <p:nvPr/>
        </p:nvSpPr>
        <p:spPr>
          <a:xfrm>
            <a:off x="1036320" y="1524000"/>
            <a:ext cx="10529147" cy="57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0150A-3BB8-214E-A396-EA7F4862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6" y="-235257"/>
            <a:ext cx="10058400" cy="1450757"/>
          </a:xfrm>
        </p:spPr>
        <p:txBody>
          <a:bodyPr/>
          <a:lstStyle/>
          <a:p>
            <a:r>
              <a:rPr lang="en-US" dirty="0"/>
              <a:t>Why it’s worth doing (cont’d)</a:t>
            </a:r>
          </a:p>
        </p:txBody>
      </p:sp>
      <p:pic>
        <p:nvPicPr>
          <p:cNvPr id="11" name="Content Placeholder 1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8B02EDB-3296-E942-B737-2D74931AD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9182" y="1524000"/>
            <a:ext cx="7273636" cy="518246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337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A591D53-E22C-5749-B73A-7EE96E4AE3CA}"/>
              </a:ext>
            </a:extLst>
          </p:cNvPr>
          <p:cNvSpPr/>
          <p:nvPr/>
        </p:nvSpPr>
        <p:spPr>
          <a:xfrm>
            <a:off x="1036320" y="1524000"/>
            <a:ext cx="10529147" cy="57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0150A-3BB8-214E-A396-EA7F4862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6" y="-235257"/>
            <a:ext cx="10058400" cy="1450757"/>
          </a:xfrm>
        </p:spPr>
        <p:txBody>
          <a:bodyPr/>
          <a:lstStyle/>
          <a:p>
            <a:r>
              <a:rPr lang="en-US" dirty="0"/>
              <a:t>Why it’s worth doing (cont’d)</a:t>
            </a:r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A20DE6-1CED-2449-A757-45B6D80DF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6538" y="2408233"/>
            <a:ext cx="7728710" cy="37607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707C13-C078-E640-B94B-536865107692}"/>
              </a:ext>
            </a:extLst>
          </p:cNvPr>
          <p:cNvSpPr txBox="1"/>
          <p:nvPr/>
        </p:nvSpPr>
        <p:spPr>
          <a:xfrm>
            <a:off x="626533" y="1384036"/>
            <a:ext cx="1058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Animated videos keep the focus on content rather than looks and mannerisms of the instructor.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966215-2A02-3445-9C96-D37803F264C9}"/>
              </a:ext>
            </a:extLst>
          </p:cNvPr>
          <p:cNvSpPr/>
          <p:nvPr/>
        </p:nvSpPr>
        <p:spPr>
          <a:xfrm>
            <a:off x="7601712" y="2233914"/>
            <a:ext cx="2731008" cy="4331478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58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F98327-6C8B-7146-8D37-C5149B82D866}"/>
              </a:ext>
            </a:extLst>
          </p:cNvPr>
          <p:cNvSpPr/>
          <p:nvPr/>
        </p:nvSpPr>
        <p:spPr>
          <a:xfrm>
            <a:off x="1097280" y="1676400"/>
            <a:ext cx="10388138" cy="431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52FDE-BB55-CE49-9A74-EB1D2AA29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77179"/>
          </a:xfrm>
        </p:spPr>
        <p:txBody>
          <a:bodyPr/>
          <a:lstStyle/>
          <a:p>
            <a:r>
              <a:rPr lang="en-US" dirty="0"/>
              <a:t>My Process: an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8FF0-396A-214D-8B9B-F5037474A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676400"/>
            <a:ext cx="10058400" cy="3760891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Identify topic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Write “script”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Annotate script with basic imagery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Review steps 2 and 3 multiple times. What questions do students ask when I present this topic IRL? What parts need to be emphasized or further explained? What examples are most helpful?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Start with video creation platform!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C8EB5B-F500-FC41-BF1F-D6ADBC8ECF97}"/>
              </a:ext>
            </a:extLst>
          </p:cNvPr>
          <p:cNvCxnSpPr/>
          <p:nvPr/>
        </p:nvCxnSpPr>
        <p:spPr>
          <a:xfrm>
            <a:off x="720436" y="1260764"/>
            <a:ext cx="1112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6115914D-4D08-014A-940B-F6D5D942A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970" y="0"/>
            <a:ext cx="4544826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BFFB6E1-2237-0043-A38A-9B6DF5245AE9}"/>
              </a:ext>
            </a:extLst>
          </p:cNvPr>
          <p:cNvSpPr/>
          <p:nvPr/>
        </p:nvSpPr>
        <p:spPr>
          <a:xfrm>
            <a:off x="8128000" y="4025900"/>
            <a:ext cx="423334" cy="3048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7888E1-D531-A849-8868-2E023FE50E70}"/>
              </a:ext>
            </a:extLst>
          </p:cNvPr>
          <p:cNvSpPr/>
          <p:nvPr/>
        </p:nvSpPr>
        <p:spPr>
          <a:xfrm>
            <a:off x="9951679" y="3996267"/>
            <a:ext cx="423334" cy="3048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9EEC1B-B338-8441-98BC-13970E61F0C9}"/>
              </a:ext>
            </a:extLst>
          </p:cNvPr>
          <p:cNvSpPr/>
          <p:nvPr/>
        </p:nvSpPr>
        <p:spPr>
          <a:xfrm>
            <a:off x="10759150" y="2424546"/>
            <a:ext cx="143285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(equation)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D61445-5CAF-354D-B36F-4629CCB685B9}"/>
              </a:ext>
            </a:extLst>
          </p:cNvPr>
          <p:cNvSpPr/>
          <p:nvPr/>
        </p:nvSpPr>
        <p:spPr>
          <a:xfrm>
            <a:off x="9436002" y="2897773"/>
            <a:ext cx="24096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Include highlights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2FDD30-EE21-0343-8F84-A3B57A3B3CBC}"/>
              </a:ext>
            </a:extLst>
          </p:cNvPr>
          <p:cNvSpPr/>
          <p:nvPr/>
        </p:nvSpPr>
        <p:spPr>
          <a:xfrm>
            <a:off x="9658588" y="5553534"/>
            <a:ext cx="143285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(equation)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4649EE7-C671-9C47-90A3-E1B0638C10E5}"/>
              </a:ext>
            </a:extLst>
          </p:cNvPr>
          <p:cNvCxnSpPr/>
          <p:nvPr/>
        </p:nvCxnSpPr>
        <p:spPr>
          <a:xfrm>
            <a:off x="8890210" y="2004372"/>
            <a:ext cx="1091584" cy="163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9" grpId="1" animBg="1"/>
      <p:bldP spid="10" grpId="0" animBg="1"/>
      <p:bldP spid="10" grpId="1" animBg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9919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8927F7-E1F4-F04A-8DCE-F155B49CD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6"/>
            <a:ext cx="3084844" cy="1961086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Getting Started</a:t>
            </a:r>
          </a:p>
        </p:txBody>
      </p:sp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E04A321A-A039-4720-87B4-66A4210E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752" y="2638787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75071-732F-244E-AF08-B44FAD800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752" y="2799654"/>
            <a:ext cx="3005462" cy="3189665"/>
          </a:xfrm>
        </p:spPr>
        <p:txBody>
          <a:bodyPr numCol="2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100" dirty="0">
                <a:solidFill>
                  <a:srgbClr val="FFFFFF"/>
                </a:solidFill>
              </a:rPr>
              <a:t>Choose your creation platform:</a:t>
            </a:r>
          </a:p>
          <a:p>
            <a:pPr>
              <a:lnSpc>
                <a:spcPct val="110000"/>
              </a:lnSpc>
            </a:pPr>
            <a:endParaRPr lang="en-US" sz="1100" dirty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100" dirty="0">
                <a:solidFill>
                  <a:srgbClr val="FFFFFF"/>
                </a:solidFill>
              </a:rPr>
              <a:t>PowToon</a:t>
            </a:r>
          </a:p>
          <a:p>
            <a:pPr lvl="1">
              <a:lnSpc>
                <a:spcPct val="110000"/>
              </a:lnSpc>
            </a:pPr>
            <a:r>
              <a:rPr lang="en-US" sz="1100" dirty="0" err="1">
                <a:solidFill>
                  <a:srgbClr val="FFFFFF"/>
                </a:solidFill>
              </a:rPr>
              <a:t>Wideo</a:t>
            </a:r>
            <a:endParaRPr lang="en-US" sz="1100" dirty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100" dirty="0" err="1">
                <a:solidFill>
                  <a:srgbClr val="FFFFFF"/>
                </a:solidFill>
              </a:rPr>
              <a:t>Animaker</a:t>
            </a:r>
            <a:endParaRPr lang="en-US" sz="1100" dirty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100" dirty="0" err="1">
                <a:solidFill>
                  <a:srgbClr val="FFFFFF"/>
                </a:solidFill>
              </a:rPr>
              <a:t>GoAnimate</a:t>
            </a:r>
            <a:endParaRPr lang="en-US" sz="1100" dirty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100" dirty="0" err="1">
                <a:solidFill>
                  <a:srgbClr val="FFFFFF"/>
                </a:solidFill>
              </a:rPr>
              <a:t>Biteable</a:t>
            </a:r>
            <a:endParaRPr lang="en-US" sz="1100" dirty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100" dirty="0" err="1">
                <a:solidFill>
                  <a:srgbClr val="FFFFFF"/>
                </a:solidFill>
              </a:rPr>
              <a:t>Animiz</a:t>
            </a:r>
            <a:endParaRPr lang="en-US" sz="1100" dirty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100" dirty="0" err="1">
                <a:solidFill>
                  <a:srgbClr val="FFFFFF"/>
                </a:solidFill>
              </a:rPr>
              <a:t>Renderforest</a:t>
            </a:r>
            <a:endParaRPr lang="en-US" sz="1100" dirty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100" dirty="0" err="1">
                <a:solidFill>
                  <a:srgbClr val="FFFFFF"/>
                </a:solidFill>
              </a:rPr>
              <a:t>Toonly</a:t>
            </a:r>
            <a:br>
              <a:rPr lang="en-US" sz="1100" dirty="0">
                <a:solidFill>
                  <a:srgbClr val="FFFFFF"/>
                </a:solidFill>
              </a:rPr>
            </a:br>
            <a:br>
              <a:rPr lang="en-US" sz="1100" dirty="0">
                <a:solidFill>
                  <a:srgbClr val="FFFFFF"/>
                </a:solidFill>
              </a:rPr>
            </a:br>
            <a:br>
              <a:rPr lang="en-US" sz="1100" dirty="0">
                <a:solidFill>
                  <a:srgbClr val="FFFFFF"/>
                </a:solidFill>
              </a:rPr>
            </a:br>
            <a:br>
              <a:rPr lang="en-US" sz="1100" dirty="0">
                <a:solidFill>
                  <a:srgbClr val="FFFFFF"/>
                </a:solidFill>
              </a:rPr>
            </a:br>
            <a:br>
              <a:rPr lang="en-US" sz="1100" dirty="0">
                <a:solidFill>
                  <a:srgbClr val="FFFFFF"/>
                </a:solidFill>
              </a:rPr>
            </a:br>
            <a:endParaRPr lang="en-US" sz="1100" dirty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100" dirty="0" err="1">
                <a:solidFill>
                  <a:srgbClr val="FFFFFF"/>
                </a:solidFill>
              </a:rPr>
              <a:t>Explaindio</a:t>
            </a:r>
            <a:endParaRPr lang="en-US" sz="1100" dirty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100" dirty="0" err="1">
                <a:solidFill>
                  <a:srgbClr val="FFFFFF"/>
                </a:solidFill>
              </a:rPr>
              <a:t>Videomakerfx</a:t>
            </a:r>
            <a:endParaRPr lang="en-US" sz="1100" dirty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100" dirty="0" err="1">
                <a:solidFill>
                  <a:srgbClr val="FFFFFF"/>
                </a:solidFill>
              </a:rPr>
              <a:t>RawShorts</a:t>
            </a:r>
            <a:endParaRPr lang="en-US" sz="1100" dirty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100" dirty="0" err="1">
                <a:solidFill>
                  <a:srgbClr val="FFFFFF"/>
                </a:solidFill>
              </a:rPr>
              <a:t>VideoScribe</a:t>
            </a:r>
            <a:endParaRPr lang="en-US" sz="1100" dirty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100" dirty="0" err="1">
                <a:solidFill>
                  <a:srgbClr val="FFFFFF"/>
                </a:solidFill>
              </a:rPr>
              <a:t>MySimpleShow</a:t>
            </a:r>
            <a:endParaRPr lang="en-US" sz="1100" dirty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100" dirty="0" err="1">
                <a:solidFill>
                  <a:srgbClr val="FFFFFF"/>
                </a:solidFill>
              </a:rPr>
              <a:t>Moovly</a:t>
            </a:r>
            <a:endParaRPr lang="en-US" sz="1100" dirty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100" dirty="0">
                <a:solidFill>
                  <a:srgbClr val="FFFFFF"/>
                </a:solidFill>
              </a:rPr>
              <a:t>Easy Sketch Pro</a:t>
            </a:r>
          </a:p>
          <a:p>
            <a:pPr lvl="1">
              <a:lnSpc>
                <a:spcPct val="11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E9B9C69-587C-E74C-B1F5-B2C0F8EF1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35" y="2923816"/>
            <a:ext cx="7603664" cy="33836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5419FDC-7BCE-4642-A65C-315BE5435B36}"/>
              </a:ext>
            </a:extLst>
          </p:cNvPr>
          <p:cNvSpPr/>
          <p:nvPr/>
        </p:nvSpPr>
        <p:spPr>
          <a:xfrm>
            <a:off x="2141323" y="4864634"/>
            <a:ext cx="1118168" cy="373793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58C0D5-BE5D-3D48-AE33-B9A351DCED3C}"/>
              </a:ext>
            </a:extLst>
          </p:cNvPr>
          <p:cNvSpPr txBox="1"/>
          <p:nvPr/>
        </p:nvSpPr>
        <p:spPr>
          <a:xfrm>
            <a:off x="5764102" y="984141"/>
            <a:ext cx="4913429" cy="1200329"/>
          </a:xfrm>
          <a:prstGeom prst="rect">
            <a:avLst/>
          </a:prstGeom>
          <a:noFill/>
          <a:ln w="793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Marker Felt Thin" panose="02000400000000000000" pitchFamily="2" charset="77"/>
                <a:ea typeface="Maku" pitchFamily="2" charset="0"/>
                <a:cs typeface="Maku" pitchFamily="2" charset="0"/>
              </a:rPr>
              <a:t>Moovly.com</a:t>
            </a:r>
            <a:endParaRPr lang="en-US" sz="7200" dirty="0">
              <a:latin typeface="Marker Felt Thin" panose="02000400000000000000" pitchFamily="2" charset="77"/>
              <a:ea typeface="Maku" pitchFamily="2" charset="0"/>
              <a:cs typeface="Maku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539EA22-B28B-2D42-89ED-469CA3712751}"/>
              </a:ext>
            </a:extLst>
          </p:cNvPr>
          <p:cNvSpPr/>
          <p:nvPr/>
        </p:nvSpPr>
        <p:spPr>
          <a:xfrm>
            <a:off x="10941732" y="2787175"/>
            <a:ext cx="1131448" cy="641825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E2EC85B-15C4-6848-81D9-19606B06A425}"/>
              </a:ext>
            </a:extLst>
          </p:cNvPr>
          <p:cNvSpPr/>
          <p:nvPr/>
        </p:nvSpPr>
        <p:spPr>
          <a:xfrm>
            <a:off x="7312545" y="4864634"/>
            <a:ext cx="1490492" cy="1009224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1DE140-DE08-E64B-A6BA-AC31B7F668C2}"/>
              </a:ext>
            </a:extLst>
          </p:cNvPr>
          <p:cNvSpPr txBox="1"/>
          <p:nvPr/>
        </p:nvSpPr>
        <p:spPr>
          <a:xfrm>
            <a:off x="5211780" y="460921"/>
            <a:ext cx="55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Marker Felt Thin" panose="02000400000000000000" pitchFamily="2" charset="77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8ED399-A9C6-F94C-97D8-10EBF96BD2BE}"/>
              </a:ext>
            </a:extLst>
          </p:cNvPr>
          <p:cNvSpPr txBox="1"/>
          <p:nvPr/>
        </p:nvSpPr>
        <p:spPr>
          <a:xfrm>
            <a:off x="11423469" y="2155892"/>
            <a:ext cx="55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Marker Felt Thin" panose="02000400000000000000" pitchFamily="2" charset="77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3CF549-C102-DA45-BBC1-373792A00859}"/>
              </a:ext>
            </a:extLst>
          </p:cNvPr>
          <p:cNvSpPr txBox="1"/>
          <p:nvPr/>
        </p:nvSpPr>
        <p:spPr>
          <a:xfrm>
            <a:off x="8382816" y="5820713"/>
            <a:ext cx="55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Marker Felt Thin" panose="02000400000000000000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3890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7" grpId="0" animBg="1"/>
      <p:bldP spid="21" grpId="0" animBg="1"/>
      <p:bldP spid="10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Univers Condense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Univers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513</Words>
  <Application>Microsoft Macintosh PowerPoint</Application>
  <PresentationFormat>Widescreen</PresentationFormat>
  <Paragraphs>87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</vt:lpstr>
      <vt:lpstr>Candara</vt:lpstr>
      <vt:lpstr>Euphemia UCAS</vt:lpstr>
      <vt:lpstr>Marker Felt Thin</vt:lpstr>
      <vt:lpstr>Univers</vt:lpstr>
      <vt:lpstr>Univers Condensed</vt:lpstr>
      <vt:lpstr>RetrospectVTI</vt:lpstr>
      <vt:lpstr>PowerPoint Presentation</vt:lpstr>
      <vt:lpstr>Hello!</vt:lpstr>
      <vt:lpstr>A little context: Remember this?</vt:lpstr>
      <vt:lpstr>A little context: LingoLearner</vt:lpstr>
      <vt:lpstr>Why it’s worth doing</vt:lpstr>
      <vt:lpstr>Why it’s worth doing (cont’d)</vt:lpstr>
      <vt:lpstr>Why it’s worth doing (cont’d)</vt:lpstr>
      <vt:lpstr>My Process: an Overview</vt:lpstr>
      <vt:lpstr>Getting Started</vt:lpstr>
      <vt:lpstr>FYI</vt:lpstr>
      <vt:lpstr>Studio Demo</vt:lpstr>
      <vt:lpstr>From there…</vt:lpstr>
      <vt:lpstr>More 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R Potasznik</dc:creator>
  <cp:lastModifiedBy>Amanda R Potasznik</cp:lastModifiedBy>
  <cp:revision>34</cp:revision>
  <dcterms:created xsi:type="dcterms:W3CDTF">2021-03-17T11:28:59Z</dcterms:created>
  <dcterms:modified xsi:type="dcterms:W3CDTF">2021-04-09T18:12:10Z</dcterms:modified>
</cp:coreProperties>
</file>